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  <Override PartName="/ppt/media/media6.mov" ContentType="video/unknown"/>
  <Override PartName="/ppt/media/media7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143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4" name="Shape 1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pic" sz="quarter" idx="13"/>
          </p:nvPr>
        </p:nvSpPr>
        <p:spPr>
          <a:xfrm>
            <a:off x="12193061" y="0"/>
            <a:ext cx="9144001" cy="68401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sz="quarter" idx="14"/>
          </p:nvPr>
        </p:nvSpPr>
        <p:spPr>
          <a:xfrm>
            <a:off x="12191999" y="6893718"/>
            <a:ext cx="9144001" cy="68401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pic" sz="half" idx="15"/>
          </p:nvPr>
        </p:nvSpPr>
        <p:spPr>
          <a:xfrm>
            <a:off x="3048000" y="0"/>
            <a:ext cx="9096375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3708796" y="3321843"/>
            <a:ext cx="16966408" cy="735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3" y="0"/>
                </a:moveTo>
                <a:cubicBezTo>
                  <a:pt x="100" y="0"/>
                  <a:pt x="0" y="230"/>
                  <a:pt x="0" y="515"/>
                </a:cubicBezTo>
                <a:lnTo>
                  <a:pt x="0" y="18790"/>
                </a:lnTo>
                <a:cubicBezTo>
                  <a:pt x="0" y="19075"/>
                  <a:pt x="100" y="19306"/>
                  <a:pt x="223" y="19306"/>
                </a:cubicBezTo>
                <a:lnTo>
                  <a:pt x="17228" y="19306"/>
                </a:lnTo>
                <a:lnTo>
                  <a:pt x="17850" y="21600"/>
                </a:lnTo>
                <a:lnTo>
                  <a:pt x="18471" y="19306"/>
                </a:lnTo>
                <a:lnTo>
                  <a:pt x="21377" y="19306"/>
                </a:lnTo>
                <a:cubicBezTo>
                  <a:pt x="21500" y="19306"/>
                  <a:pt x="21600" y="19075"/>
                  <a:pt x="21600" y="18790"/>
                </a:cubicBezTo>
                <a:lnTo>
                  <a:pt x="21600" y="515"/>
                </a:lnTo>
                <a:cubicBezTo>
                  <a:pt x="21600" y="230"/>
                  <a:pt x="21500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3" name="Shape 123"/>
          <p:cNvSpPr/>
          <p:nvPr>
            <p:ph type="body" sz="quarter" idx="13"/>
          </p:nvPr>
        </p:nvSpPr>
        <p:spPr>
          <a:xfrm>
            <a:off x="4298156" y="4089796"/>
            <a:ext cx="15787688" cy="182165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2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3619500" y="10953750"/>
            <a:ext cx="17145000" cy="1219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sz="quarter" idx="13"/>
          </p:nvPr>
        </p:nvSpPr>
        <p:spPr>
          <a:xfrm>
            <a:off x="11334750" y="3714750"/>
            <a:ext cx="9429750" cy="35182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2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4" name="Shape 134"/>
          <p:cNvSpPr/>
          <p:nvPr>
            <p:ph type="pic" sz="half" idx="14"/>
          </p:nvPr>
        </p:nvSpPr>
        <p:spPr>
          <a:xfrm>
            <a:off x="3048000" y="0"/>
            <a:ext cx="771525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5"/>
          </p:nvPr>
        </p:nvSpPr>
        <p:spPr>
          <a:xfrm>
            <a:off x="11334750" y="10951369"/>
            <a:ext cx="9429750" cy="1219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2937">
              <a:spcBef>
                <a:spcPts val="0"/>
              </a:spcBef>
              <a:buClrTx/>
              <a:buSzTx/>
              <a:buFontTx/>
              <a:buNone/>
              <a:defRPr sz="84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20177109" y="589359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3619500" y="5679281"/>
            <a:ext cx="17145000" cy="63579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11334750" y="8635798"/>
            <a:ext cx="9429750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sz="half" idx="13"/>
          </p:nvPr>
        </p:nvSpPr>
        <p:spPr>
          <a:xfrm>
            <a:off x="3048000" y="0"/>
            <a:ext cx="771525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1334750" y="9036843"/>
            <a:ext cx="942975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1334750" y="6000750"/>
            <a:ext cx="942975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947567" y="1396998"/>
            <a:ext cx="22488865" cy="5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Shape 72"/>
          <p:cNvSpPr/>
          <p:nvPr>
            <p:ph type="body" sz="quarter" idx="13"/>
          </p:nvPr>
        </p:nvSpPr>
        <p:spPr>
          <a:xfrm>
            <a:off x="947567" y="638175"/>
            <a:ext cx="15716251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947567" y="1798241"/>
            <a:ext cx="17145001" cy="1670843"/>
          </a:xfrm>
          <a:prstGeom prst="rect">
            <a:avLst/>
          </a:prstGeom>
        </p:spPr>
        <p:txBody>
          <a:bodyPr/>
          <a:lstStyle>
            <a:lvl1pPr>
              <a:defRPr b="1" sz="10000"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xfrm>
            <a:off x="947567" y="3857625"/>
            <a:ext cx="17145001" cy="859036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>
                <a:solidFill>
                  <a:srgbClr val="FFFFFF">
                    <a:alpha val="60000"/>
                  </a:srgbClr>
                </a:solidFill>
              </a:defRPr>
            </a:lvl1pPr>
            <a:lvl2pPr>
              <a:buClr>
                <a:schemeClr val="accent1"/>
              </a:buClr>
              <a:buChar char="▸"/>
              <a:defRPr>
                <a:solidFill>
                  <a:srgbClr val="FFFFFF">
                    <a:alpha val="60000"/>
                  </a:srgbClr>
                </a:solidFill>
              </a:defRPr>
            </a:lvl2pPr>
            <a:lvl3pPr>
              <a:buClr>
                <a:schemeClr val="accent1"/>
              </a:buClr>
              <a:buChar char="▸"/>
              <a:defRPr>
                <a:solidFill>
                  <a:srgbClr val="FFFFFF">
                    <a:alpha val="60000"/>
                  </a:srgbClr>
                </a:solidFill>
              </a:defRPr>
            </a:lvl3pPr>
            <a:lvl4pPr>
              <a:buClr>
                <a:schemeClr val="accent1"/>
              </a:buClr>
              <a:buChar char="▸"/>
              <a:defRPr>
                <a:solidFill>
                  <a:srgbClr val="FFFFFF">
                    <a:alpha val="60000"/>
                  </a:srgbClr>
                </a:solidFill>
              </a:defRPr>
            </a:lvl4pPr>
            <a:lvl5pPr>
              <a:buClr>
                <a:schemeClr val="accent1"/>
              </a:buClr>
              <a:buChar char="▸"/>
              <a:defRPr>
                <a:solidFill>
                  <a:srgbClr val="FFFFFF">
                    <a:alpha val="60000"/>
                  </a:srgb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60"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3" name="Shape 93"/>
          <p:cNvSpPr/>
          <p:nvPr>
            <p:ph type="pic" sz="half" idx="14"/>
          </p:nvPr>
        </p:nvSpPr>
        <p:spPr>
          <a:xfrm>
            <a:off x="13049250" y="2160984"/>
            <a:ext cx="7715251" cy="109656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Shape 94"/>
          <p:cNvSpPr/>
          <p:nvPr>
            <p:ph type="title"/>
          </p:nvPr>
        </p:nvSpPr>
        <p:spPr>
          <a:xfrm>
            <a:off x="3619500" y="2160984"/>
            <a:ext cx="8858250" cy="101798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5" name="Shape 95"/>
          <p:cNvSpPr/>
          <p:nvPr>
            <p:ph type="body" sz="half" idx="1"/>
          </p:nvPr>
        </p:nvSpPr>
        <p:spPr>
          <a:xfrm>
            <a:off x="3619500" y="3857625"/>
            <a:ext cx="8858250" cy="8590360"/>
          </a:xfrm>
          <a:prstGeom prst="rect">
            <a:avLst/>
          </a:prstGeom>
        </p:spPr>
        <p:txBody>
          <a:bodyPr/>
          <a:lstStyle>
            <a:lvl1pPr marL="603250" indent="-603250">
              <a:buClr>
                <a:schemeClr val="accent1"/>
              </a:buClr>
              <a:buChar char="▸"/>
              <a:defRPr sz="3800"/>
            </a:lvl1pPr>
            <a:lvl2pPr marL="1047750" indent="-603250">
              <a:buClr>
                <a:schemeClr val="accent1"/>
              </a:buClr>
              <a:buChar char="▸"/>
              <a:defRPr sz="3800"/>
            </a:lvl2pPr>
            <a:lvl3pPr marL="1492250" indent="-603250">
              <a:buClr>
                <a:schemeClr val="accent1"/>
              </a:buClr>
              <a:buChar char="▸"/>
              <a:defRPr sz="3800"/>
            </a:lvl3pPr>
            <a:lvl4pPr marL="1936750" indent="-603250">
              <a:buClr>
                <a:schemeClr val="accent1"/>
              </a:buClr>
              <a:buChar char="▸"/>
              <a:defRPr sz="3800"/>
            </a:lvl4pPr>
            <a:lvl5pPr marL="2381250" indent="-603250">
              <a:buClr>
                <a:schemeClr val="accent1"/>
              </a:buClr>
              <a:buChar char="▸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4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01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45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490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934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379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823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268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712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157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6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3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g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2.g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video" Target="../media/media3.mov"/><Relationship Id="rId4" Type="http://schemas.microsoft.com/office/2007/relationships/media" Target="../media/media3.mov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video" Target="../media/media4.mov"/><Relationship Id="rId4" Type="http://schemas.microsoft.com/office/2007/relationships/media" Target="../media/media4.mov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.g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20.png"/><Relationship Id="rId4" Type="http://schemas.openxmlformats.org/officeDocument/2006/relationships/image" Target="../media/image4.g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4.gif"/><Relationship Id="rId4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video" Target="../media/media5.mov"/><Relationship Id="rId4" Type="http://schemas.microsoft.com/office/2007/relationships/media" Target="../media/media5.mov"/><Relationship Id="rId5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video" Target="../media/media6.mov"/><Relationship Id="rId4" Type="http://schemas.microsoft.com/office/2007/relationships/media" Target="../media/media6.mov"/><Relationship Id="rId5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video" Target="../media/media7.mov"/><Relationship Id="rId4" Type="http://schemas.microsoft.com/office/2007/relationships/media" Target="../media/media7.mov"/><Relationship Id="rId5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rocket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0029" y="40626"/>
            <a:ext cx="29969474" cy="15103853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-174604" y="-130715"/>
            <a:ext cx="24861332" cy="7524430"/>
          </a:xfrm>
          <a:prstGeom prst="rect">
            <a:avLst/>
          </a:prstGeom>
          <a:gradFill>
            <a:gsLst>
              <a:gs pos="0">
                <a:srgbClr val="206180"/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9" name="Shape 169"/>
          <p:cNvSpPr/>
          <p:nvPr>
            <p:ph type="ctrTitle"/>
          </p:nvPr>
        </p:nvSpPr>
        <p:spPr>
          <a:xfrm>
            <a:off x="944596" y="734174"/>
            <a:ext cx="17145001" cy="3804048"/>
          </a:xfrm>
          <a:prstGeom prst="rect">
            <a:avLst/>
          </a:prstGeom>
        </p:spPr>
        <p:txBody>
          <a:bodyPr/>
          <a:lstStyle>
            <a:lvl1pPr defTabSz="345043">
              <a:defRPr sz="9996">
                <a:solidFill>
                  <a:srgbClr val="FFFFFF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pPr/>
            <a:r>
              <a:t>CRIANDO INTERFACES INTERATIVAS COM SVG + SASS + Js</a:t>
            </a:r>
          </a:p>
        </p:txBody>
      </p:sp>
      <p:sp>
        <p:nvSpPr>
          <p:cNvPr id="170" name="Shape 170"/>
          <p:cNvSpPr/>
          <p:nvPr>
            <p:ph type="subTitle" sz="quarter" idx="1"/>
          </p:nvPr>
        </p:nvSpPr>
        <p:spPr>
          <a:xfrm>
            <a:off x="944596" y="2989615"/>
            <a:ext cx="17145001" cy="2536032"/>
          </a:xfrm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r>
              <a:t>Krystal Campioni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1183060" y="10164012"/>
            <a:ext cx="6715830" cy="2116906"/>
            <a:chOff x="0" y="0"/>
            <a:chExt cx="6715828" cy="2116904"/>
          </a:xfrm>
        </p:grpSpPr>
        <p:pic>
          <p:nvPicPr>
            <p:cNvPr id="171" name="medium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095500" cy="209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twitter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10164" y="0"/>
              <a:ext cx="2095501" cy="209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codepen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620328" y="21404"/>
              <a:ext cx="2095501" cy="209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5" name="Shape 175"/>
          <p:cNvSpPr/>
          <p:nvPr/>
        </p:nvSpPr>
        <p:spPr>
          <a:xfrm>
            <a:off x="8113554" y="9262088"/>
            <a:ext cx="17145001" cy="253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3200"/>
              </a:spcBef>
              <a:defRPr sz="7400">
                <a:solidFill>
                  <a:srgbClr val="FFFFFF">
                    <a:alpha val="70000"/>
                  </a:srgb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@krystalcampioni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9999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para otimizar svgs</a:t>
            </a:r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xfrm>
            <a:off x="947567" y="3553516"/>
            <a:ext cx="11063090" cy="3515651"/>
          </a:xfrm>
          <a:prstGeom prst="rect">
            <a:avLst/>
          </a:prstGeom>
        </p:spPr>
        <p:txBody>
          <a:bodyPr/>
          <a:lstStyle/>
          <a:p>
            <a:pPr marL="601382" indent="-601382">
              <a:spcBef>
                <a:spcPts val="1000"/>
              </a:spcBef>
              <a:defRPr sz="6000"/>
            </a:pPr>
            <a:r>
              <a:rPr>
                <a:solidFill>
                  <a:srgbClr val="FFFFFF"/>
                </a:solidFill>
              </a:rPr>
              <a:t>SVGO</a:t>
            </a:r>
            <a:endParaRPr>
              <a:solidFill>
                <a:srgbClr val="FFFFFF"/>
              </a:solidFill>
            </a:endParaRPr>
          </a:p>
          <a:p>
            <a:pPr marL="601382" indent="-601382">
              <a:spcBef>
                <a:spcPts val="1000"/>
              </a:spcBef>
              <a:defRPr sz="6000"/>
            </a:pPr>
            <a:r>
              <a:rPr>
                <a:solidFill>
                  <a:srgbClr val="FFFFFF"/>
                </a:solidFill>
              </a:rPr>
              <a:t>SVGOMG</a:t>
            </a:r>
          </a:p>
        </p:txBody>
      </p:sp>
      <p:pic>
        <p:nvPicPr>
          <p:cNvPr id="263" name="Screen Shot 2016-09-22 at 7.43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25435"/>
            <a:ext cx="24384000" cy="8006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016-09-22 at 7.45.5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2229" y="5949999"/>
            <a:ext cx="24436058" cy="1537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elem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7052"/>
            <a:ext cx="24384000" cy="10377896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usando grupos</a:t>
            </a:r>
          </a:p>
        </p:txBody>
      </p:sp>
      <p:sp>
        <p:nvSpPr>
          <p:cNvPr id="269" name="Shape 269"/>
          <p:cNvSpPr/>
          <p:nvPr/>
        </p:nvSpPr>
        <p:spPr>
          <a:xfrm>
            <a:off x="1004774" y="4213582"/>
            <a:ext cx="23154592" cy="3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latin typeface="Menlo"/>
                <a:ea typeface="Menlo"/>
                <a:cs typeface="Menlo"/>
                <a:sym typeface="Menlo"/>
              </a:defRPr>
            </a:pPr>
            <a:r>
              <a:t>&lt;svg class="svg" xmlns="http://www.w3.org/2000/svg" viewBox="0 0 600 200"&gt;</a:t>
            </a:r>
            <a:br/>
            <a:r>
              <a:rPr b="1">
                <a:solidFill>
                  <a:srgbClr val="CFDE01"/>
                </a:solidFill>
              </a:rPr>
              <a:t>  &lt;g id="group"&gt;</a:t>
            </a:r>
            <a:br/>
            <a:r>
              <a:t>    &lt;polygon class="polygon" points="65,55 122,55 150,105 122,155 65,155 35,105"/&gt;    </a:t>
            </a:r>
            <a:br/>
            <a:r>
              <a:t>    &lt;rect class="rect" x="180" y="55" width="100" height="100"/&gt;</a:t>
            </a:r>
            <a:br/>
            <a:r>
              <a:t>    &lt;circle class="circle" cx="371.5" cy="105.6" r="51.9"/&gt;</a:t>
            </a:r>
            <a:br/>
            <a:r>
              <a:t>    &lt;path class="path" d="M459.7 150.3V106s-.3-26.7 26.7-26.7c24 0 24.2 26.7 24.2 26.7s-.7 25.3 25.9 ... 3V59.9"/&gt;</a:t>
            </a:r>
            <a:br/>
            <a:r>
              <a:rPr b="1">
                <a:solidFill>
                  <a:srgbClr val="CFDE01"/>
                </a:solidFill>
              </a:rPr>
              <a:t>  &lt;/g&gt;</a:t>
            </a:r>
            <a:br>
              <a:rPr b="1">
                <a:solidFill>
                  <a:srgbClr val="CFDE01"/>
                </a:solidFill>
              </a:rPr>
            </a:br>
            <a:r>
              <a:rPr b="1">
                <a:solidFill>
                  <a:srgbClr val="CFDE01"/>
                </a:solidFill>
              </a:rPr>
              <a:t> </a:t>
            </a:r>
            <a:r>
              <a:rPr b="1">
                <a:solidFill>
                  <a:srgbClr val="FFFFFF"/>
                </a:solidFill>
              </a:rPr>
              <a:t> &lt;use </a:t>
            </a:r>
            <a:r>
              <a:rPr b="1">
                <a:solidFill>
                  <a:srgbClr val="CFDE01"/>
                </a:solidFill>
              </a:rPr>
              <a:t>xlink:href=“#group" class=“reused-group"</a:t>
            </a:r>
            <a:r>
              <a:rPr b="1">
                <a:solidFill>
                  <a:srgbClr val="FFFFFF"/>
                </a:solidFill>
              </a:rPr>
              <a:t> x="790" y="0"/&gt;</a:t>
            </a:r>
            <a:br/>
            <a:r>
              <a:t>&lt;/svg&gt;</a:t>
            </a:r>
          </a:p>
        </p:txBody>
      </p:sp>
      <p:sp>
        <p:nvSpPr>
          <p:cNvPr id="270" name="Shape 270"/>
          <p:cNvSpPr/>
          <p:nvPr/>
        </p:nvSpPr>
        <p:spPr>
          <a:xfrm>
            <a:off x="421181" y="4448731"/>
            <a:ext cx="584041" cy="3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solidFill>
                  <a:srgbClr val="838787">
                    <a:alpha val="50000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1</a:t>
            </a:r>
            <a:br/>
            <a:r>
              <a:t>2</a:t>
            </a:r>
            <a:br/>
            <a:r>
              <a:t>3</a:t>
            </a:r>
            <a:br/>
            <a:r>
              <a:t>4</a:t>
            </a:r>
            <a:br/>
            <a:r>
              <a:t>5</a:t>
            </a:r>
            <a:br/>
            <a:r>
              <a:t>6</a:t>
            </a:r>
            <a:br/>
            <a:r>
              <a:t>7</a:t>
            </a:r>
            <a:br/>
            <a:r>
              <a:t>8</a:t>
            </a:r>
            <a:br/>
            <a:r>
              <a:t>9</a:t>
            </a:r>
          </a:p>
        </p:txBody>
      </p:sp>
      <p:pic>
        <p:nvPicPr>
          <p:cNvPr id="271" name="reused-group-cs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59225" y="2951601"/>
            <a:ext cx="10989902" cy="3035885"/>
          </a:xfrm>
          <a:prstGeom prst="rect">
            <a:avLst/>
          </a:prstGeom>
          <a:ln w="63500">
            <a:solidFill>
              <a:srgbClr val="CFDE01"/>
            </a:solidFill>
            <a:miter lim="400000"/>
          </a:ln>
          <a:effectLst>
            <a:outerShdw sx="100000" sy="100000" kx="0" ky="0" algn="b" rotWithShape="0" blurRad="1270000" dist="405842" dir="5400000">
              <a:srgbClr val="000000"/>
            </a:outerShdw>
          </a:effectLst>
        </p:spPr>
      </p:pic>
      <p:pic>
        <p:nvPicPr>
          <p:cNvPr id="272" name="use-group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8872855"/>
            <a:ext cx="24384001" cy="4601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aplicando css em svgS</a:t>
            </a:r>
          </a:p>
        </p:txBody>
      </p:sp>
      <p:pic>
        <p:nvPicPr>
          <p:cNvPr id="276" name="elem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7052"/>
            <a:ext cx="24384000" cy="1037789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1004774" y="4423132"/>
            <a:ext cx="23154592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latin typeface="Menlo"/>
                <a:ea typeface="Menlo"/>
                <a:cs typeface="Menlo"/>
                <a:sym typeface="Menlo"/>
              </a:defRPr>
            </a:pPr>
            <a:r>
              <a:t>&lt;svg </a:t>
            </a:r>
            <a:r>
              <a:rPr b="1">
                <a:solidFill>
                  <a:srgbClr val="CFDE01"/>
                </a:solidFill>
              </a:rPr>
              <a:t>class="svg" </a:t>
            </a:r>
            <a:r>
              <a:t>xmlns="http://www.w3.org/2000/svg" viewBox="0 0 600 200"&gt;</a:t>
            </a:r>
            <a:br/>
            <a:r>
              <a:t>  &lt;g id="group"&gt;</a:t>
            </a:r>
            <a:br/>
            <a:r>
              <a:t>    &lt;polygon </a:t>
            </a:r>
            <a:r>
              <a:rPr b="1">
                <a:solidFill>
                  <a:srgbClr val="CFDE01"/>
                </a:solidFill>
              </a:rPr>
              <a:t>class="polygon"</a:t>
            </a:r>
            <a:r>
              <a:t> points="65,55 122,55 150,105 122,155 65,155 35,105"/&gt;    </a:t>
            </a:r>
            <a:br/>
            <a:r>
              <a:t>    &lt;rect </a:t>
            </a:r>
            <a:r>
              <a:rPr b="1">
                <a:solidFill>
                  <a:srgbClr val="CFDE01"/>
                </a:solidFill>
              </a:rPr>
              <a:t>class="rect"</a:t>
            </a:r>
            <a:r>
              <a:t> x="180" y="55" width="100" height="100"/&gt;</a:t>
            </a:r>
            <a:br/>
            <a:r>
              <a:t>    &lt;circle </a:t>
            </a:r>
            <a:r>
              <a:rPr b="1">
                <a:solidFill>
                  <a:srgbClr val="CFDE01"/>
                </a:solidFill>
              </a:rPr>
              <a:t>class="circle"</a:t>
            </a:r>
            <a:r>
              <a:t> cx="371.5" cy="105.6" r="51.9"/&gt;</a:t>
            </a:r>
            <a:br/>
            <a:r>
              <a:t>    &lt;path </a:t>
            </a:r>
            <a:r>
              <a:rPr b="1">
                <a:solidFill>
                  <a:srgbClr val="CFDE01"/>
                </a:solidFill>
              </a:rPr>
              <a:t>class="path"</a:t>
            </a:r>
            <a:r>
              <a:t> d="M459.7 150.3V106s-.3-26.7 26.7-26.7c24 0 24.2 26.7 24.2 26.7s-.7 25.3 25.9 ... 3V59.9"/&gt;</a:t>
            </a:r>
            <a:br/>
            <a:r>
              <a:t>  &lt;/g&gt;</a:t>
            </a:r>
            <a:br/>
            <a:r>
              <a:t>&lt;/svg&gt;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21181" y="4448731"/>
            <a:ext cx="584041" cy="3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solidFill>
                  <a:srgbClr val="838787">
                    <a:alpha val="50000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1</a:t>
            </a:r>
            <a:br/>
            <a:r>
              <a:t>2</a:t>
            </a:r>
            <a:br/>
            <a:r>
              <a:t>3</a:t>
            </a:r>
            <a:br/>
            <a:r>
              <a:t>4</a:t>
            </a:r>
            <a:br/>
            <a:r>
              <a:t>5</a:t>
            </a:r>
            <a:br/>
            <a:r>
              <a:t>6</a:t>
            </a:r>
            <a:br/>
            <a:r>
              <a:t>7</a:t>
            </a:r>
            <a:br/>
            <a:r>
              <a:t>8</a:t>
            </a:r>
            <a:br/>
            <a:r>
              <a:t>9</a:t>
            </a:r>
          </a:p>
        </p:txBody>
      </p:sp>
      <p:pic>
        <p:nvPicPr>
          <p:cNvPr id="279" name="css-examp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2947" y="678629"/>
            <a:ext cx="10464801" cy="7493001"/>
          </a:xfrm>
          <a:prstGeom prst="rect">
            <a:avLst/>
          </a:prstGeom>
          <a:ln w="63500">
            <a:solidFill>
              <a:srgbClr val="CFDE01"/>
            </a:solidFill>
            <a:miter lim="400000"/>
          </a:ln>
          <a:effectLst>
            <a:outerShdw sx="100000" sy="100000" kx="0" ky="0" algn="b" rotWithShape="0" blurRad="1270000" dist="405842" dir="5400000">
              <a:srgbClr val="000000">
                <a:alpha val="6470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pic>
        <p:nvPicPr>
          <p:cNvPr id="282" name="stroke-lineca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269" y="1979558"/>
            <a:ext cx="22421462" cy="9913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animações de keyframes em css</a:t>
            </a:r>
          </a:p>
        </p:txBody>
      </p:sp>
      <p:pic>
        <p:nvPicPr>
          <p:cNvPr id="286" name="Screen Shot 2016-09-10 at 7.41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57623"/>
            <a:ext cx="36559409" cy="16691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Screen Shot 2016-09-10 at 7.43.1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857623"/>
            <a:ext cx="35431444" cy="16176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animation-timing-function</a:t>
            </a:r>
          </a:p>
        </p:txBody>
      </p:sp>
      <p:pic>
        <p:nvPicPr>
          <p:cNvPr id="291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35431444" cy="161764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93" name="timing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4453" y="3683000"/>
            <a:ext cx="20495094" cy="9704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96" name="Shape 2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Transform-origin</a:t>
            </a:r>
          </a:p>
        </p:txBody>
      </p:sp>
      <p:pic>
        <p:nvPicPr>
          <p:cNvPr id="297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35431444" cy="1617648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99" name="tranform-origi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0276" y="3578223"/>
            <a:ext cx="20298048" cy="9950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juntando tudo</a:t>
            </a:r>
          </a:p>
        </p:txBody>
      </p:sp>
      <p:pic>
        <p:nvPicPr>
          <p:cNvPr id="303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24612601" cy="11237065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05" name="step1_1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4300" y="3568700"/>
            <a:ext cx="24155400" cy="11069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creen Shot 2016-09-10 at 11.04.20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02533" y="4456741"/>
            <a:ext cx="8610601" cy="774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333" fill="hold"/>
                                        <p:tgtEl>
                                          <p:spTgt spid="3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3" fill="hold" display="0">
                  <p:stCondLst>
                    <p:cond delay="indefinite"/>
                  </p:stCondLst>
                </p:cTn>
                <p:tgtEl>
                  <p:spTgt spid="305"/>
                </p:tgtEl>
              </p:cMediaNode>
            </p:video>
          </p:childTnLst>
        </p:cTn>
      </p:par>
    </p:tnLst>
    <p:bldLst>
      <p:bldP build="whole" bldLvl="1" animBg="1" rev="0" advAuto="0" spid="306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juntando tudo</a:t>
            </a:r>
          </a:p>
        </p:txBody>
      </p:sp>
      <p:pic>
        <p:nvPicPr>
          <p:cNvPr id="310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24612601" cy="11237065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12" name="step_b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3744597" y="3503541"/>
            <a:ext cx="28272750" cy="10228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Screen Shot 2016-09-10 at 10.26.07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03773" y="5181600"/>
            <a:ext cx="13614401" cy="548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3333" fill="hold"/>
                                        <p:tgtEl>
                                          <p:spTgt spid="3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3" fill="hold" display="0">
                  <p:stCondLst>
                    <p:cond delay="indefinite"/>
                  </p:stCondLst>
                </p:cTn>
                <p:tgtEl>
                  <p:spTgt spid="312"/>
                </p:tgtEl>
              </p:cMediaNode>
            </p:video>
          </p:childTnLst>
        </p:cTn>
      </p:par>
    </p:tnLst>
    <p:bldLst>
      <p:bldP build="whole" bldLvl="1" animBg="1" rev="0" advAuto="0" spid="313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Backgrounds em SVG</a:t>
            </a:r>
          </a:p>
        </p:txBody>
      </p:sp>
      <p:pic>
        <p:nvPicPr>
          <p:cNvPr id="317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24612601" cy="11237065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19" name="step_3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91536" y="3512867"/>
            <a:ext cx="24567072" cy="11426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16-09-10 at 11.10.52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156611" y="3548811"/>
            <a:ext cx="8686801" cy="274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2016-09-17 at 8.11.10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44930" y="5026014"/>
            <a:ext cx="7356201" cy="5275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Screen Shot 2016-09-10 at 10.40.54 A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252" y="3523840"/>
            <a:ext cx="9229052" cy="10156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50000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25" fill="hold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  <p:bldLst>
      <p:bldP build="whole" bldLvl="1" animBg="1" rev="0" advAuto="0" spid="320" grpId="4"/>
      <p:bldP build="whole" bldLvl="1" animBg="1" rev="0" advAuto="0" spid="321" grpId="2"/>
      <p:bldP build="whole" bldLvl="1" animBg="1" rev="0" advAuto="0" spid="322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O que diabos é um SVG?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xfrm>
            <a:off x="947567" y="3857625"/>
            <a:ext cx="11063090" cy="8590360"/>
          </a:xfrm>
          <a:prstGeom prst="rect">
            <a:avLst/>
          </a:prstGeom>
        </p:spPr>
        <p:txBody>
          <a:bodyPr/>
          <a:lstStyle/>
          <a:p>
            <a:pPr marL="601382" indent="-601382">
              <a:defRPr sz="6000"/>
            </a:pP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S</a:t>
            </a:r>
            <a:r>
              <a:t>calable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t>ector </a:t>
            </a:r>
            <a:r>
              <a: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rPr>
              <a:t>G</a:t>
            </a:r>
            <a:r>
              <a:t>raphics </a:t>
            </a:r>
            <a:br/>
            <a:r>
              <a:rPr sz="5000"/>
              <a:t>ou Gráficos Vetoriais Escaláveis</a:t>
            </a:r>
          </a:p>
        </p:txBody>
      </p:sp>
      <p:pic>
        <p:nvPicPr>
          <p:cNvPr id="180" name="JOEL_SANTA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7470" y="4821537"/>
            <a:ext cx="6647389" cy="7944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joel_approves_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20169" y="2566144"/>
            <a:ext cx="6767332" cy="67781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" name="Group 184"/>
          <p:cNvGrpSpPr/>
          <p:nvPr/>
        </p:nvGrpSpPr>
        <p:grpSpPr>
          <a:xfrm>
            <a:off x="9553199" y="2528044"/>
            <a:ext cx="13765107" cy="10196201"/>
            <a:chOff x="0" y="0"/>
            <a:chExt cx="13765106" cy="10196200"/>
          </a:xfrm>
        </p:grpSpPr>
        <p:pic>
          <p:nvPicPr>
            <p:cNvPr id="182" name="vector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86964" y="0"/>
              <a:ext cx="6778143" cy="6778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raster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418058"/>
              <a:ext cx="6778142" cy="6778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2"/>
      <p:bldP build="whole" bldLvl="1" animBg="1" rev="0" advAuto="0" spid="184" grpId="3"/>
      <p:bldP build="whole" bldLvl="1" animBg="1" rev="0" advAuto="0" spid="18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css transitions</a:t>
            </a:r>
          </a:p>
        </p:txBody>
      </p:sp>
      <p:pic>
        <p:nvPicPr>
          <p:cNvPr id="326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24612601" cy="1123706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-351809" y="3477691"/>
            <a:ext cx="11521917" cy="10682639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29" name="Screen Shot 2016-09-22 at 8.05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349" y="3560007"/>
            <a:ext cx="10007601" cy="513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creen Shot 2016-09-22 at 8.08.3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249" y="8418567"/>
            <a:ext cx="10820401" cy="492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transition-gif2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99829" y="3981450"/>
            <a:ext cx="13198888" cy="8523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Interações com JS - html</a:t>
            </a:r>
          </a:p>
        </p:txBody>
      </p:sp>
      <p:pic>
        <p:nvPicPr>
          <p:cNvPr id="335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24612601" cy="11237065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37" name="Screen Shot 2016-09-17 at 12.39.5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71" y="3429000"/>
            <a:ext cx="2296925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14177508" y="3527423"/>
            <a:ext cx="10428005" cy="10511067"/>
          </a:xfrm>
          <a:prstGeom prst="rect">
            <a:avLst/>
          </a:prstGeom>
          <a:solidFill>
            <a:srgbClr val="FFB72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39" name="animation_preview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0" y="4622800"/>
            <a:ext cx="1016000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Interações com JS - scss</a:t>
            </a:r>
          </a:p>
        </p:txBody>
      </p:sp>
      <p:pic>
        <p:nvPicPr>
          <p:cNvPr id="343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24612601" cy="1123706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14177508" y="3527423"/>
            <a:ext cx="10428005" cy="10511067"/>
          </a:xfrm>
          <a:prstGeom prst="rect">
            <a:avLst/>
          </a:prstGeom>
          <a:solidFill>
            <a:srgbClr val="FFB72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46" name="animation_preview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0" y="4622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 349"/>
          <p:cNvGrpSpPr/>
          <p:nvPr/>
        </p:nvGrpSpPr>
        <p:grpSpPr>
          <a:xfrm>
            <a:off x="-363963" y="3584470"/>
            <a:ext cx="14538453" cy="10396972"/>
            <a:chOff x="0" y="0"/>
            <a:chExt cx="14538452" cy="10396970"/>
          </a:xfrm>
        </p:grpSpPr>
        <p:sp>
          <p:nvSpPr>
            <p:cNvPr id="347" name="Shape 347"/>
            <p:cNvSpPr/>
            <p:nvPr/>
          </p:nvSpPr>
          <p:spPr>
            <a:xfrm>
              <a:off x="0" y="0"/>
              <a:ext cx="14538453" cy="10396971"/>
            </a:xfrm>
            <a:prstGeom prst="rect">
              <a:avLst/>
            </a:prstGeom>
            <a:solidFill>
              <a:srgbClr val="1D1E2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pic>
          <p:nvPicPr>
            <p:cNvPr id="348" name="Screen Shot 2016-09-17 at 2.42.52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3662" y="1573834"/>
              <a:ext cx="14020790" cy="70461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0" name="Shape 350"/>
          <p:cNvSpPr/>
          <p:nvPr/>
        </p:nvSpPr>
        <p:spPr>
          <a:xfrm>
            <a:off x="120762" y="3528731"/>
            <a:ext cx="13946639" cy="4007012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281628" y="11140264"/>
            <a:ext cx="13946640" cy="4007012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500" fill="hold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2"/>
      <p:bldP build="whole" bldLvl="1" animBg="1" rev="0" advAuto="0" spid="35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354" name="Shape 3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Interações com JS - js</a:t>
            </a:r>
          </a:p>
        </p:txBody>
      </p:sp>
      <p:pic>
        <p:nvPicPr>
          <p:cNvPr id="355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24612601" cy="11237065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57" name="js_1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3606350"/>
            <a:ext cx="25427128" cy="9560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333" fill="hold"/>
                                        <p:tgtEl>
                                          <p:spTgt spid="3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35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Interações com JS - js</a:t>
            </a:r>
          </a:p>
        </p:txBody>
      </p:sp>
      <p:pic>
        <p:nvPicPr>
          <p:cNvPr id="361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24612601" cy="11237065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63" name="js_2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3539655"/>
            <a:ext cx="25820401" cy="10124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6666" fill="hold"/>
                                        <p:tgtEl>
                                          <p:spTgt spid="3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36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Interações com JS - js</a:t>
            </a:r>
          </a:p>
        </p:txBody>
      </p:sp>
      <p:pic>
        <p:nvPicPr>
          <p:cNvPr id="367" name="Screen Shot 2016-09-10 at 7.43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123"/>
            <a:ext cx="24612601" cy="11237065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-221514" y="3540123"/>
            <a:ext cx="24827027" cy="10123915"/>
          </a:xfrm>
          <a:prstGeom prst="rect">
            <a:avLst/>
          </a:prstGeom>
          <a:solidFill>
            <a:srgbClr val="1D1E2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69" name="js_3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3509745"/>
            <a:ext cx="25927757" cy="9871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3333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36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co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04"/>
            <a:ext cx="24460200" cy="137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/>
          <p:nvPr>
            <p:ph type="ctrTitle"/>
          </p:nvPr>
        </p:nvSpPr>
        <p:spPr>
          <a:xfrm>
            <a:off x="5549900" y="2773164"/>
            <a:ext cx="17145000" cy="3804047"/>
          </a:xfrm>
          <a:prstGeom prst="rect">
            <a:avLst/>
          </a:prstGeom>
        </p:spPr>
        <p:txBody>
          <a:bodyPr/>
          <a:lstStyle>
            <a:lvl1pPr defTabSz="345043">
              <a:defRPr sz="9996">
                <a:solidFill>
                  <a:srgbClr val="FFFFFF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pPr/>
            <a:r>
              <a:t>CRIANDO INTERFACES INTERATIVAS COM SVG + SASS + JAVASCRIPT</a:t>
            </a:r>
          </a:p>
        </p:txBody>
      </p:sp>
      <p:sp>
        <p:nvSpPr>
          <p:cNvPr id="373" name="Shape 373"/>
          <p:cNvSpPr/>
          <p:nvPr>
            <p:ph type="subTitle" sz="quarter" idx="1"/>
          </p:nvPr>
        </p:nvSpPr>
        <p:spPr>
          <a:xfrm>
            <a:off x="5549900" y="5028604"/>
            <a:ext cx="17145000" cy="2536032"/>
          </a:xfrm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r>
              <a:t>Krystal Campioni</a:t>
            </a:r>
          </a:p>
        </p:txBody>
      </p:sp>
      <p:grpSp>
        <p:nvGrpSpPr>
          <p:cNvPr id="377" name="Group 377"/>
          <p:cNvGrpSpPr/>
          <p:nvPr/>
        </p:nvGrpSpPr>
        <p:grpSpPr>
          <a:xfrm>
            <a:off x="5507124" y="9706998"/>
            <a:ext cx="6715830" cy="2116905"/>
            <a:chOff x="0" y="0"/>
            <a:chExt cx="6715828" cy="2116904"/>
          </a:xfrm>
        </p:grpSpPr>
        <p:pic>
          <p:nvPicPr>
            <p:cNvPr id="374" name="medium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095500" cy="209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twitter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10164" y="0"/>
              <a:ext cx="2095501" cy="209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codepen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620328" y="21404"/>
              <a:ext cx="2095501" cy="209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8" name="Shape 378"/>
          <p:cNvSpPr/>
          <p:nvPr/>
        </p:nvSpPr>
        <p:spPr>
          <a:xfrm>
            <a:off x="12437617" y="8805073"/>
            <a:ext cx="17145001" cy="2536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3200"/>
              </a:spcBef>
              <a:defRPr sz="7400">
                <a:solidFill>
                  <a:srgbClr val="FFFFFF">
                    <a:alpha val="70000"/>
                  </a:srgb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@krystalcampioni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7" grpId="1"/>
      <p:bldP build="whole" bldLvl="1" animBg="1" rev="0" advAuto="0" spid="378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elem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7052"/>
            <a:ext cx="24384000" cy="1037789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Legal, e como isso funciona?</a:t>
            </a:r>
          </a:p>
        </p:txBody>
      </p:sp>
      <p:sp>
        <p:nvSpPr>
          <p:cNvPr id="189" name="Shape 189"/>
          <p:cNvSpPr/>
          <p:nvPr/>
        </p:nvSpPr>
        <p:spPr>
          <a:xfrm>
            <a:off x="1004774" y="4423132"/>
            <a:ext cx="23154592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latin typeface="Menlo"/>
                <a:ea typeface="Menlo"/>
                <a:cs typeface="Menlo"/>
                <a:sym typeface="Menlo"/>
              </a:defRPr>
            </a:pPr>
            <a:r>
              <a:t>&lt;svg class="svg" xmlns="http://www.w3.org/2000/svg" viewBox="0 0 600 200"&gt;</a:t>
            </a:r>
            <a:br/>
            <a:r>
              <a:t>  &lt;g id="group"&gt;</a:t>
            </a:r>
            <a:br/>
            <a:r>
              <a:t>    &lt;polygon class="polygon" points="65,55 122,55 150,105 122,155 65,155 35,105"/&gt;    </a:t>
            </a:r>
            <a:br/>
            <a:r>
              <a:t>    &lt;rect class="rect" x="180" y="55" width="100" height="100"/&gt;</a:t>
            </a:r>
            <a:br/>
            <a:r>
              <a:t>    &lt;circle class="circle" cx="371.5" cy="105.6" r="51.9"/&gt;</a:t>
            </a:r>
            <a:br/>
            <a:r>
              <a:t>    &lt;path class="path" d="M459.7 150.3V106s-.3-26.7 26.7-26.7c24 0 24.2 26.7 24.2 26.7s-.7 25.3 25.9 ... 3V59.9"/&gt;</a:t>
            </a:r>
            <a:br/>
            <a:r>
              <a:t>  &lt;/g&gt;</a:t>
            </a:r>
            <a:br/>
            <a:r>
              <a:t>&lt;/svg&gt;</a:t>
            </a:r>
          </a:p>
        </p:txBody>
      </p:sp>
      <p:sp>
        <p:nvSpPr>
          <p:cNvPr id="190" name="Shape 190"/>
          <p:cNvSpPr/>
          <p:nvPr/>
        </p:nvSpPr>
        <p:spPr>
          <a:xfrm>
            <a:off x="421181" y="4448731"/>
            <a:ext cx="584041" cy="3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solidFill>
                  <a:srgbClr val="838787">
                    <a:alpha val="50000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1</a:t>
            </a:r>
            <a:br/>
            <a:r>
              <a:t>2</a:t>
            </a:r>
            <a:br/>
            <a:r>
              <a:t>3</a:t>
            </a:r>
            <a:br/>
            <a:r>
              <a:t>4</a:t>
            </a:r>
            <a:br/>
            <a:r>
              <a:t>5</a:t>
            </a:r>
            <a:br/>
            <a:r>
              <a:t>6</a:t>
            </a:r>
            <a:br/>
            <a:r>
              <a:t>7</a:t>
            </a:r>
            <a:br/>
            <a:r>
              <a:t>8</a:t>
            </a:r>
            <a:br/>
            <a: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elem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7052"/>
            <a:ext cx="24384000" cy="1037789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a tag SVg e o  viewbox</a:t>
            </a:r>
          </a:p>
        </p:txBody>
      </p:sp>
      <p:sp>
        <p:nvSpPr>
          <p:cNvPr id="195" name="Shape 195"/>
          <p:cNvSpPr/>
          <p:nvPr/>
        </p:nvSpPr>
        <p:spPr>
          <a:xfrm>
            <a:off x="1004774" y="4423132"/>
            <a:ext cx="23154592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latin typeface="Menlo"/>
                <a:ea typeface="Menlo"/>
                <a:cs typeface="Menlo"/>
                <a:sym typeface="Menlo"/>
              </a:defRPr>
            </a:pPr>
            <a:r>
              <a:t>&lt;svg class="svg" xmlns="http://www.w3.org/2000/svg" </a:t>
            </a:r>
            <a:r>
              <a:rPr b="1">
                <a:solidFill>
                  <a:srgbClr val="CFDE00"/>
                </a:solidFill>
              </a:rPr>
              <a:t>viewBox="0 0 600 200"</a:t>
            </a:r>
            <a:r>
              <a:t>&gt;</a:t>
            </a:r>
            <a:br/>
            <a:r>
              <a:t>  &lt;g id="group"&gt;</a:t>
            </a:r>
            <a:br/>
            <a:r>
              <a:t>    &lt;polygon class="polygon" points="65,55 122,55 150,105 122,155 65,155 35,105"/&gt;    </a:t>
            </a:r>
            <a:br/>
            <a:r>
              <a:t>    &lt;rect class="rect" x="180" y="55" width="100" height="100"/&gt;</a:t>
            </a:r>
            <a:br/>
            <a:r>
              <a:t>    &lt;circle class="circle" cx="371.5" cy="105.6" r="51.9"/&gt;</a:t>
            </a:r>
            <a:br/>
            <a:r>
              <a:t>    &lt;path class="path" d="M459.7 150.3V106s-.3-26.7 26.7-26.7c24 0 24.2 26.7 24.2 26.7s-.7 25.3 25.9 ... 3V59.9"/&gt;</a:t>
            </a:r>
            <a:br/>
            <a:r>
              <a:t>  &lt;/g&gt;</a:t>
            </a:r>
            <a:br/>
            <a:r>
              <a:t>&lt;/svg&gt;</a:t>
            </a:r>
          </a:p>
        </p:txBody>
      </p:sp>
      <p:sp>
        <p:nvSpPr>
          <p:cNvPr id="196" name="Shape 196"/>
          <p:cNvSpPr/>
          <p:nvPr/>
        </p:nvSpPr>
        <p:spPr>
          <a:xfrm>
            <a:off x="421181" y="4448731"/>
            <a:ext cx="584041" cy="3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solidFill>
                  <a:srgbClr val="838787">
                    <a:alpha val="50000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1</a:t>
            </a:r>
            <a:br/>
            <a:r>
              <a:t>2</a:t>
            </a:r>
            <a:br/>
            <a:r>
              <a:t>3</a:t>
            </a:r>
            <a:br/>
            <a:r>
              <a:t>4</a:t>
            </a:r>
            <a:br/>
            <a:r>
              <a:t>5</a:t>
            </a:r>
            <a:br/>
            <a:r>
              <a:t>6</a:t>
            </a:r>
            <a:br/>
            <a:r>
              <a:t>7</a:t>
            </a:r>
            <a:br/>
            <a:r>
              <a:t>8</a:t>
            </a:r>
            <a:br/>
            <a:r>
              <a:t>9</a:t>
            </a:r>
          </a:p>
        </p:txBody>
      </p:sp>
      <p:grpSp>
        <p:nvGrpSpPr>
          <p:cNvPr id="199" name="Group 199"/>
          <p:cNvGrpSpPr/>
          <p:nvPr/>
        </p:nvGrpSpPr>
        <p:grpSpPr>
          <a:xfrm>
            <a:off x="5328785" y="8720456"/>
            <a:ext cx="579305" cy="4964310"/>
            <a:chOff x="10612" y="0"/>
            <a:chExt cx="579303" cy="4964308"/>
          </a:xfrm>
        </p:grpSpPr>
        <p:sp>
          <p:nvSpPr>
            <p:cNvPr id="197" name="Shape 197"/>
            <p:cNvSpPr/>
            <p:nvPr/>
          </p:nvSpPr>
          <p:spPr>
            <a:xfrm flipH="1">
              <a:off x="589915" y="0"/>
              <a:ext cx="1" cy="4964310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98" name="Shape 198"/>
            <p:cNvSpPr/>
            <p:nvPr/>
          </p:nvSpPr>
          <p:spPr>
            <a:xfrm>
              <a:off x="10612" y="3703602"/>
              <a:ext cx="411608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y</a:t>
              </a:r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5419530" y="8665342"/>
            <a:ext cx="13687858" cy="841376"/>
            <a:chOff x="0" y="0"/>
            <a:chExt cx="13687856" cy="841375"/>
          </a:xfrm>
        </p:grpSpPr>
        <p:sp>
          <p:nvSpPr>
            <p:cNvPr id="200" name="Shape 200"/>
            <p:cNvSpPr/>
            <p:nvPr/>
          </p:nvSpPr>
          <p:spPr>
            <a:xfrm>
              <a:off x="0" y="420687"/>
              <a:ext cx="13182554" cy="1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3272693" y="-1"/>
              <a:ext cx="415164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203" name="Shape 203"/>
          <p:cNvSpPr/>
          <p:nvPr/>
        </p:nvSpPr>
        <p:spPr>
          <a:xfrm>
            <a:off x="5655672" y="8850786"/>
            <a:ext cx="470487" cy="470487"/>
          </a:xfrm>
          <a:prstGeom prst="ellipse">
            <a:avLst/>
          </a:prstGeom>
          <a:solidFill>
            <a:srgbClr val="D22F0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pop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  <p:bldP build="whole" bldLvl="1" animBg="1" rev="0" advAuto="0" spid="202" grpId="2"/>
      <p:bldP build="whole" bldLvl="1" animBg="1" rev="0" advAuto="0" spid="199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elem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7052"/>
            <a:ext cx="24384000" cy="1037789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criando polígonos</a:t>
            </a:r>
          </a:p>
        </p:txBody>
      </p:sp>
      <p:sp>
        <p:nvSpPr>
          <p:cNvPr id="208" name="Shape 208"/>
          <p:cNvSpPr/>
          <p:nvPr/>
        </p:nvSpPr>
        <p:spPr>
          <a:xfrm>
            <a:off x="1004774" y="4423132"/>
            <a:ext cx="23154592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latin typeface="Menlo"/>
                <a:ea typeface="Menlo"/>
                <a:cs typeface="Menlo"/>
                <a:sym typeface="Menlo"/>
              </a:defRPr>
            </a:pPr>
            <a:r>
              <a:t>&lt;svg class="svg" xmlns="http://www.w3.org/2000/svg" viewBox="0 0 600 200"&gt;</a:t>
            </a:r>
            <a:br/>
            <a:r>
              <a:t>  &lt;g id="group"&gt;</a:t>
            </a:r>
            <a:br/>
            <a:r>
              <a:t>    &lt;</a:t>
            </a:r>
            <a:r>
              <a:rPr b="1">
                <a:solidFill>
                  <a:srgbClr val="CFDE01"/>
                </a:solidFill>
              </a:rPr>
              <a:t>polygon</a:t>
            </a:r>
            <a:r>
              <a:t> class="polygon" </a:t>
            </a:r>
            <a:r>
              <a:rPr b="1">
                <a:solidFill>
                  <a:srgbClr val="CFDE01"/>
                </a:solidFill>
              </a:rPr>
              <a:t>points="65,55 122,55 150,105 122,155 65,155 35,105"</a:t>
            </a:r>
            <a:r>
              <a:t>/&gt;    </a:t>
            </a:r>
            <a:br/>
            <a:r>
              <a:t>    &lt;rect class="rect" x="180" y="55" width="100" height="100"/&gt;</a:t>
            </a:r>
            <a:br/>
            <a:r>
              <a:t>    &lt;circle class="circle" cx="371.5" cy="105.6" r="51.9"/&gt;</a:t>
            </a:r>
            <a:br/>
            <a:r>
              <a:t>    &lt;path class="path" d="M459.7 150.3V106s-.3-26.7 26.7-26.7c24 0 24.2 26.7 24.2 26.7s-.7 25.3 25.9 ... 3V59.9"/&gt;</a:t>
            </a:r>
            <a:br/>
            <a:r>
              <a:t>  &lt;/g&gt;</a:t>
            </a:r>
            <a:br/>
            <a:r>
              <a:t>&lt;/svg&gt;</a:t>
            </a:r>
          </a:p>
        </p:txBody>
      </p:sp>
      <p:sp>
        <p:nvSpPr>
          <p:cNvPr id="209" name="Shape 209"/>
          <p:cNvSpPr/>
          <p:nvPr/>
        </p:nvSpPr>
        <p:spPr>
          <a:xfrm>
            <a:off x="9530579" y="9387268"/>
            <a:ext cx="8604597" cy="3444754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-128886" y="-140197"/>
            <a:ext cx="24641771" cy="13996393"/>
          </a:xfrm>
          <a:prstGeom prst="rect">
            <a:avLst/>
          </a:prstGeom>
          <a:solidFill>
            <a:schemeClr val="accent1">
              <a:alpha val="85195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421181" y="4448731"/>
            <a:ext cx="584041" cy="3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solidFill>
                  <a:srgbClr val="838787">
                    <a:alpha val="50000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1</a:t>
            </a:r>
            <a:br/>
            <a:r>
              <a:t>2</a:t>
            </a:r>
            <a:br/>
            <a:r>
              <a:t>3</a:t>
            </a:r>
            <a:br/>
            <a:r>
              <a:t>4</a:t>
            </a:r>
            <a:br/>
            <a:r>
              <a:t>5</a:t>
            </a:r>
            <a:br/>
            <a:r>
              <a:t>6</a:t>
            </a:r>
            <a:br/>
            <a:r>
              <a:t>7</a:t>
            </a:r>
            <a:br/>
            <a:r>
              <a:t>8</a:t>
            </a:r>
            <a:br/>
            <a:r>
              <a:t>9</a:t>
            </a:r>
          </a:p>
        </p:txBody>
      </p:sp>
      <p:pic>
        <p:nvPicPr>
          <p:cNvPr id="212" name="polyg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1501" y="3105794"/>
            <a:ext cx="8700998" cy="7146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  <p:bldP build="whole" bldLvl="1" animBg="1" rev="0" advAuto="0" spid="21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elem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7052"/>
            <a:ext cx="24384000" cy="1037789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criando retângulos</a:t>
            </a:r>
          </a:p>
        </p:txBody>
      </p:sp>
      <p:sp>
        <p:nvSpPr>
          <p:cNvPr id="217" name="Shape 217"/>
          <p:cNvSpPr/>
          <p:nvPr/>
        </p:nvSpPr>
        <p:spPr>
          <a:xfrm>
            <a:off x="1004774" y="4423132"/>
            <a:ext cx="23154592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latin typeface="Menlo"/>
                <a:ea typeface="Menlo"/>
                <a:cs typeface="Menlo"/>
                <a:sym typeface="Menlo"/>
              </a:defRPr>
            </a:pPr>
            <a:r>
              <a:t>&lt;svg class="svg" xmlns="http://www.w3.org/2000/svg" viewBox="0 0 600 200"&gt;</a:t>
            </a:r>
            <a:br/>
            <a:r>
              <a:t>  &lt;g id="group"&gt;</a:t>
            </a:r>
            <a:br/>
            <a:r>
              <a:t>    &lt;polygon class="polygon" points="65,55 122,55 150,105 122,155 65,155 35,105"/&gt;    </a:t>
            </a:r>
            <a:br/>
            <a:r>
              <a:t>    &lt;</a:t>
            </a:r>
            <a:r>
              <a:rPr b="1">
                <a:solidFill>
                  <a:srgbClr val="CFDE01"/>
                </a:solidFill>
              </a:rPr>
              <a:t>rect</a:t>
            </a:r>
            <a:r>
              <a:t> class="rect" </a:t>
            </a:r>
            <a:r>
              <a:rPr b="1">
                <a:solidFill>
                  <a:srgbClr val="CFDE01"/>
                </a:solidFill>
              </a:rPr>
              <a:t>x="180" y="55" width="100" height="100"</a:t>
            </a:r>
            <a:r>
              <a:t>/&gt;</a:t>
            </a:r>
            <a:br/>
            <a:r>
              <a:t>    &lt;circle class="circle" cx="371.5" cy="105.6" r="51.9"/&gt;</a:t>
            </a:r>
            <a:br/>
            <a:r>
              <a:t>    &lt;path class="path" d="M459.7 150.3V106s-.3-26.7 26.7-26.7c24 0 24.2 26.7 24.2 26.7s-.7 25.3 25.9 ... 3V59.9"/&gt;</a:t>
            </a:r>
            <a:br/>
            <a:r>
              <a:t>  &lt;/g&gt;</a:t>
            </a:r>
            <a:br/>
            <a:r>
              <a:t>&lt;/svg&gt;</a:t>
            </a:r>
          </a:p>
        </p:txBody>
      </p:sp>
      <p:sp>
        <p:nvSpPr>
          <p:cNvPr id="218" name="Shape 218"/>
          <p:cNvSpPr/>
          <p:nvPr/>
        </p:nvSpPr>
        <p:spPr>
          <a:xfrm>
            <a:off x="421181" y="4448731"/>
            <a:ext cx="584041" cy="3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solidFill>
                  <a:srgbClr val="838787">
                    <a:alpha val="50000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1</a:t>
            </a:r>
            <a:br/>
            <a:r>
              <a:t>2</a:t>
            </a:r>
            <a:br/>
            <a:r>
              <a:t>3</a:t>
            </a:r>
            <a:br/>
            <a:r>
              <a:t>4</a:t>
            </a:r>
            <a:br/>
            <a:r>
              <a:t>5</a:t>
            </a:r>
            <a:br/>
            <a:r>
              <a:t>6</a:t>
            </a:r>
            <a:br/>
            <a:r>
              <a:t>7</a:t>
            </a:r>
            <a:br/>
            <a:r>
              <a:t>8</a:t>
            </a:r>
            <a:br/>
            <a:r>
              <a:t>9</a:t>
            </a:r>
          </a:p>
        </p:txBody>
      </p:sp>
      <p:sp>
        <p:nvSpPr>
          <p:cNvPr id="219" name="Shape 219"/>
          <p:cNvSpPr/>
          <p:nvPr/>
        </p:nvSpPr>
        <p:spPr>
          <a:xfrm>
            <a:off x="6109584" y="9260268"/>
            <a:ext cx="3264847" cy="3444754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9496170" y="10053270"/>
            <a:ext cx="316870" cy="31687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223" name="Group 223"/>
          <p:cNvGrpSpPr/>
          <p:nvPr/>
        </p:nvGrpSpPr>
        <p:grpSpPr>
          <a:xfrm>
            <a:off x="5934428" y="10083117"/>
            <a:ext cx="3438848" cy="841376"/>
            <a:chOff x="9709698" y="292099"/>
            <a:chExt cx="3438847" cy="841375"/>
          </a:xfrm>
        </p:grpSpPr>
        <p:sp>
          <p:nvSpPr>
            <p:cNvPr id="221" name="Shape 221"/>
            <p:cNvSpPr/>
            <p:nvPr/>
          </p:nvSpPr>
          <p:spPr>
            <a:xfrm>
              <a:off x="9709698" y="445068"/>
              <a:ext cx="3438848" cy="1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22" name="Shape 222"/>
            <p:cNvSpPr/>
            <p:nvPr/>
          </p:nvSpPr>
          <p:spPr>
            <a:xfrm>
              <a:off x="9763260" y="292099"/>
              <a:ext cx="415164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x</a:t>
              </a:r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9641889" y="8787968"/>
            <a:ext cx="545407" cy="1209831"/>
            <a:chOff x="589915" y="3754479"/>
            <a:chExt cx="545405" cy="1209829"/>
          </a:xfrm>
        </p:grpSpPr>
        <p:sp>
          <p:nvSpPr>
            <p:cNvPr id="224" name="Shape 224"/>
            <p:cNvSpPr/>
            <p:nvPr/>
          </p:nvSpPr>
          <p:spPr>
            <a:xfrm flipH="1">
              <a:off x="589915" y="4046425"/>
              <a:ext cx="1" cy="917885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723714" y="3754479"/>
              <a:ext cx="411608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y</a:t>
              </a:r>
            </a:p>
          </p:txBody>
        </p:sp>
      </p:grpSp>
      <p:sp>
        <p:nvSpPr>
          <p:cNvPr id="227" name="Shape 227"/>
          <p:cNvSpPr/>
          <p:nvPr/>
        </p:nvSpPr>
        <p:spPr>
          <a:xfrm>
            <a:off x="12133278" y="9387268"/>
            <a:ext cx="6001899" cy="3444754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3"/>
      <p:bldP build="whole" bldLvl="1" animBg="1" rev="0" advAuto="0" spid="223" grpId="1"/>
      <p:bldP build="whole" bldLvl="1" animBg="1" rev="0" advAuto="0" spid="226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elem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7052"/>
            <a:ext cx="24384000" cy="1037789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criando círculos</a:t>
            </a:r>
          </a:p>
        </p:txBody>
      </p:sp>
      <p:sp>
        <p:nvSpPr>
          <p:cNvPr id="232" name="Shape 232"/>
          <p:cNvSpPr/>
          <p:nvPr/>
        </p:nvSpPr>
        <p:spPr>
          <a:xfrm>
            <a:off x="421181" y="4448731"/>
            <a:ext cx="584041" cy="3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solidFill>
                  <a:srgbClr val="838787">
                    <a:alpha val="50000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1</a:t>
            </a:r>
            <a:br/>
            <a:r>
              <a:t>2</a:t>
            </a:r>
            <a:br/>
            <a:r>
              <a:t>3</a:t>
            </a:r>
            <a:br/>
            <a:r>
              <a:t>4</a:t>
            </a:r>
            <a:br/>
            <a:r>
              <a:t>5</a:t>
            </a:r>
            <a:br/>
            <a:r>
              <a:t>6</a:t>
            </a:r>
            <a:br/>
            <a:r>
              <a:t>7</a:t>
            </a:r>
            <a:br/>
            <a:r>
              <a:t>8</a:t>
            </a:r>
            <a:br/>
            <a:r>
              <a:t>9</a:t>
            </a:r>
          </a:p>
        </p:txBody>
      </p:sp>
      <p:sp>
        <p:nvSpPr>
          <p:cNvPr id="233" name="Shape 233"/>
          <p:cNvSpPr/>
          <p:nvPr/>
        </p:nvSpPr>
        <p:spPr>
          <a:xfrm>
            <a:off x="6109584" y="9260268"/>
            <a:ext cx="5788324" cy="3444754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3497343" y="11148730"/>
            <a:ext cx="223209" cy="223209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237" name="Group 237"/>
          <p:cNvGrpSpPr/>
          <p:nvPr/>
        </p:nvGrpSpPr>
        <p:grpSpPr>
          <a:xfrm>
            <a:off x="5934428" y="11132264"/>
            <a:ext cx="7516849" cy="841376"/>
            <a:chOff x="9709698" y="292099"/>
            <a:chExt cx="7516848" cy="841375"/>
          </a:xfrm>
        </p:grpSpPr>
        <p:sp>
          <p:nvSpPr>
            <p:cNvPr id="235" name="Shape 235"/>
            <p:cNvSpPr/>
            <p:nvPr/>
          </p:nvSpPr>
          <p:spPr>
            <a:xfrm>
              <a:off x="9709698" y="445068"/>
              <a:ext cx="7516849" cy="1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9763260" y="292099"/>
              <a:ext cx="415164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x</a:t>
              </a:r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3591589" y="8787968"/>
            <a:ext cx="545407" cy="2279666"/>
            <a:chOff x="589915" y="3754479"/>
            <a:chExt cx="545405" cy="2279665"/>
          </a:xfrm>
        </p:grpSpPr>
        <p:sp>
          <p:nvSpPr>
            <p:cNvPr id="238" name="Shape 238"/>
            <p:cNvSpPr/>
            <p:nvPr/>
          </p:nvSpPr>
          <p:spPr>
            <a:xfrm flipH="1">
              <a:off x="589915" y="4046425"/>
              <a:ext cx="1" cy="1987720"/>
            </a:xfrm>
            <a:prstGeom prst="line">
              <a:avLst/>
            </a:prstGeom>
            <a:noFill/>
            <a:ln w="889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723714" y="3754479"/>
              <a:ext cx="411608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y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15118965" y="9387268"/>
            <a:ext cx="3016211" cy="3444754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000"/>
            </a:pPr>
          </a:p>
        </p:txBody>
      </p:sp>
      <p:sp>
        <p:nvSpPr>
          <p:cNvPr id="242" name="Shape 242"/>
          <p:cNvSpPr/>
          <p:nvPr/>
        </p:nvSpPr>
        <p:spPr>
          <a:xfrm>
            <a:off x="1004774" y="4423132"/>
            <a:ext cx="23154592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latin typeface="Menlo"/>
                <a:ea typeface="Menlo"/>
                <a:cs typeface="Menlo"/>
                <a:sym typeface="Menlo"/>
              </a:defRPr>
            </a:pPr>
            <a:r>
              <a:t>&lt;svg class="svg" xmlns="http://www.w3.org/2000/svg" viewBox="0 0 600 200"&gt;</a:t>
            </a:r>
            <a:br/>
            <a:r>
              <a:t>  &lt;g id="group"&gt;</a:t>
            </a:r>
            <a:br/>
            <a:r>
              <a:t>    &lt;polygon class="polygon" points="65,55 122,55 150,105 122,155 65,155 35,105"/&gt;    </a:t>
            </a:r>
            <a:br/>
            <a:r>
              <a:t>    &lt;rect class="rect" x="180" y="55" width="100" height="100"/&gt;</a:t>
            </a:r>
            <a:br/>
            <a:r>
              <a:t>    &lt;</a:t>
            </a:r>
            <a:r>
              <a:rPr b="1">
                <a:solidFill>
                  <a:srgbClr val="CFDE01"/>
                </a:solidFill>
              </a:rPr>
              <a:t>circle</a:t>
            </a:r>
            <a:r>
              <a:t> class="circle" </a:t>
            </a:r>
            <a:r>
              <a:rPr b="1">
                <a:solidFill>
                  <a:srgbClr val="CFDE01"/>
                </a:solidFill>
              </a:rPr>
              <a:t>cx="371.5" cy="105.6" r="51.9"</a:t>
            </a:r>
            <a:r>
              <a:t>/&gt;</a:t>
            </a:r>
            <a:br/>
            <a:r>
              <a:t>    &lt;path class="path" d="M459.7 150.3V106s-.3-26.7 26.7-26.7c24 0 24.2 26.7 24.2 26.7s-.7 25.3 25.9 ... 3V59.9"/&gt;</a:t>
            </a:r>
            <a:br/>
            <a:r>
              <a:t>  &lt;/g&gt;</a:t>
            </a:r>
            <a:br/>
            <a:r>
              <a:t>&lt;/svg&gt;</a:t>
            </a:r>
          </a:p>
        </p:txBody>
      </p:sp>
      <p:grpSp>
        <p:nvGrpSpPr>
          <p:cNvPr id="245" name="Group 245"/>
          <p:cNvGrpSpPr/>
          <p:nvPr/>
        </p:nvGrpSpPr>
        <p:grpSpPr>
          <a:xfrm>
            <a:off x="13766617" y="11140440"/>
            <a:ext cx="876412" cy="699850"/>
            <a:chOff x="0" y="0"/>
            <a:chExt cx="876411" cy="699848"/>
          </a:xfrm>
        </p:grpSpPr>
        <p:sp>
          <p:nvSpPr>
            <p:cNvPr id="243" name="Shape 243"/>
            <p:cNvSpPr/>
            <p:nvPr/>
          </p:nvSpPr>
          <p:spPr>
            <a:xfrm>
              <a:off x="0" y="0"/>
              <a:ext cx="876412" cy="284237"/>
            </a:xfrm>
            <a:prstGeom prst="leftRightArrow">
              <a:avLst>
                <a:gd name="adj1" fmla="val 30001"/>
                <a:gd name="adj2" fmla="val 3837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57954" y="74373"/>
              <a:ext cx="284303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2"/>
      <p:bldP build="whole" bldLvl="1" animBg="1" rev="0" advAuto="0" spid="245" grpId="4"/>
      <p:bldP build="whole" bldLvl="1" animBg="1" rev="0" advAuto="0" spid="240" grpId="3"/>
      <p:bldP build="whole" bldLvl="1" animBg="1" rev="0" advAuto="0" spid="2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elem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7052"/>
            <a:ext cx="24384000" cy="10377896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criando paths</a:t>
            </a:r>
          </a:p>
        </p:txBody>
      </p:sp>
      <p:sp>
        <p:nvSpPr>
          <p:cNvPr id="250" name="Shape 250"/>
          <p:cNvSpPr/>
          <p:nvPr/>
        </p:nvSpPr>
        <p:spPr>
          <a:xfrm>
            <a:off x="1004774" y="4423132"/>
            <a:ext cx="23154592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latin typeface="Menlo"/>
                <a:ea typeface="Menlo"/>
                <a:cs typeface="Menlo"/>
                <a:sym typeface="Menlo"/>
              </a:defRPr>
            </a:pPr>
            <a:r>
              <a:t>&lt;svg class="svg" xmlns="http://www.w3.org/2000/svg" viewBox="0 0 600 200"&gt;</a:t>
            </a:r>
            <a:br/>
            <a:r>
              <a:t>  &lt;g id="group"&gt;</a:t>
            </a:r>
            <a:br/>
            <a:r>
              <a:t>    &lt;polygon class="polygon" points="65,55 122,55 150,105 122,155 65,155 35,105"/&gt;    </a:t>
            </a:r>
            <a:br/>
            <a:r>
              <a:t>    &lt;rect class="rect" x="180" y="55" width="100" height="100"/&gt;</a:t>
            </a:r>
            <a:br/>
            <a:r>
              <a:t>    &lt;circle class="circle" cx="371.5" cy="105.6" r="51.9"/&gt;</a:t>
            </a:r>
            <a:br/>
            <a:r>
              <a:t>    &lt;</a:t>
            </a:r>
            <a:r>
              <a:rPr b="1">
                <a:solidFill>
                  <a:srgbClr val="CFDE01"/>
                </a:solidFill>
              </a:rPr>
              <a:t>path</a:t>
            </a:r>
            <a:r>
              <a:rPr b="1">
                <a:solidFill>
                  <a:schemeClr val="accent4">
                    <a:hueOff val="414058"/>
                    <a:satOff val="2144"/>
                    <a:lumOff val="10379"/>
                  </a:schemeClr>
                </a:solidFill>
              </a:rPr>
              <a:t> </a:t>
            </a:r>
            <a:r>
              <a:t>class="path" </a:t>
            </a:r>
            <a:r>
              <a:rPr b="1">
                <a:solidFill>
                  <a:srgbClr val="CFDE01"/>
                </a:solidFill>
              </a:rPr>
              <a:t>d="M459.7 150.3V106s-.3-26.7 26.7-26.7c24 0 24.2 26.7 24.2 26.7s-.7 25.3 25.9 ... 3V59.9"</a:t>
            </a:r>
            <a:r>
              <a:t>/&gt;</a:t>
            </a:r>
            <a:br/>
            <a:r>
              <a:t>  &lt;/g&gt;</a:t>
            </a:r>
            <a:br/>
            <a:r>
              <a:t>&lt;/svg&gt;</a:t>
            </a:r>
          </a:p>
        </p:txBody>
      </p:sp>
      <p:sp>
        <p:nvSpPr>
          <p:cNvPr id="251" name="Shape 251"/>
          <p:cNvSpPr/>
          <p:nvPr/>
        </p:nvSpPr>
        <p:spPr>
          <a:xfrm>
            <a:off x="421181" y="4448731"/>
            <a:ext cx="584041" cy="3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>
              <a:defRPr spc="-112">
                <a:solidFill>
                  <a:srgbClr val="838787">
                    <a:alpha val="50000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1</a:t>
            </a:r>
            <a:br/>
            <a:r>
              <a:t>2</a:t>
            </a:r>
            <a:br/>
            <a:r>
              <a:t>3</a:t>
            </a:r>
            <a:br/>
            <a:r>
              <a:t>4</a:t>
            </a:r>
            <a:br/>
            <a:r>
              <a:t>5</a:t>
            </a:r>
            <a:br/>
            <a:r>
              <a:t>6</a:t>
            </a:r>
            <a:br/>
            <a:r>
              <a:t>7</a:t>
            </a:r>
            <a:br/>
            <a:r>
              <a:t>8</a:t>
            </a:r>
            <a:br/>
            <a:r>
              <a:t>9</a:t>
            </a:r>
          </a:p>
        </p:txBody>
      </p:sp>
      <p:sp>
        <p:nvSpPr>
          <p:cNvPr id="252" name="Shape 252"/>
          <p:cNvSpPr/>
          <p:nvPr/>
        </p:nvSpPr>
        <p:spPr>
          <a:xfrm>
            <a:off x="6109584" y="9260268"/>
            <a:ext cx="8889954" cy="3444754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CRIANDO INTERFACES INTERATIVAS COM SVG + SASS + JAVASCRIPT</a:t>
            </a:r>
          </a:p>
        </p:txBody>
      </p:sp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spcBef>
                <a:spcPts val="3400"/>
              </a:spcBef>
              <a:defRPr sz="8800"/>
            </a:lvl1pPr>
          </a:lstStyle>
          <a:p>
            <a:pPr/>
            <a:r>
              <a:t>Para desenhar paths facilmente:</a:t>
            </a:r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xfrm>
            <a:off x="947567" y="3553516"/>
            <a:ext cx="11063090" cy="3515651"/>
          </a:xfrm>
          <a:prstGeom prst="rect">
            <a:avLst/>
          </a:prstGeom>
        </p:spPr>
        <p:txBody>
          <a:bodyPr/>
          <a:lstStyle/>
          <a:p>
            <a:pPr marL="601382" indent="-601382">
              <a:spcBef>
                <a:spcPts val="1000"/>
              </a:spcBef>
              <a:defRPr sz="6000"/>
            </a:pPr>
            <a:r>
              <a:rPr>
                <a:solidFill>
                  <a:srgbClr val="FFFFFF"/>
                </a:solidFill>
              </a:rPr>
              <a:t>Inkscape</a:t>
            </a:r>
            <a:endParaRPr>
              <a:solidFill>
                <a:srgbClr val="FFFFFF"/>
              </a:solidFill>
            </a:endParaRPr>
          </a:p>
          <a:p>
            <a:pPr marL="601382" indent="-601382">
              <a:spcBef>
                <a:spcPts val="1000"/>
              </a:spcBef>
              <a:defRPr sz="6000"/>
            </a:pPr>
            <a:r>
              <a:rPr>
                <a:solidFill>
                  <a:srgbClr val="FFFFFF"/>
                </a:solidFill>
              </a:rPr>
              <a:t>Adobe Illustrator</a:t>
            </a:r>
            <a:endParaRPr>
              <a:solidFill>
                <a:srgbClr val="FFFFFF"/>
              </a:solidFill>
            </a:endParaRPr>
          </a:p>
          <a:p>
            <a:pPr marL="601382" indent="-601382">
              <a:spcBef>
                <a:spcPts val="1000"/>
              </a:spcBef>
              <a:defRPr sz="6000"/>
            </a:pPr>
            <a:r>
              <a:rPr>
                <a:solidFill>
                  <a:srgbClr val="FFFFFF"/>
                </a:solidFill>
              </a:rPr>
              <a:t>Sketch App</a:t>
            </a:r>
          </a:p>
        </p:txBody>
      </p:sp>
      <p:sp>
        <p:nvSpPr>
          <p:cNvPr id="257" name="Shape 257"/>
          <p:cNvSpPr/>
          <p:nvPr/>
        </p:nvSpPr>
        <p:spPr>
          <a:xfrm>
            <a:off x="947567" y="7742187"/>
            <a:ext cx="17145001" cy="167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defTabSz="722947">
              <a:lnSpc>
                <a:spcPct val="80000"/>
              </a:lnSpc>
              <a:spcBef>
                <a:spcPts val="3400"/>
              </a:spcBef>
              <a:defRPr b="1" cap="all" sz="8800">
                <a:solidFill>
                  <a:schemeClr val="accent1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pPr/>
            <a:r>
              <a:t>para entender paths a fundo:</a:t>
            </a:r>
          </a:p>
        </p:txBody>
      </p:sp>
      <p:sp>
        <p:nvSpPr>
          <p:cNvPr id="258" name="Shape 258"/>
          <p:cNvSpPr/>
          <p:nvPr/>
        </p:nvSpPr>
        <p:spPr>
          <a:xfrm>
            <a:off x="947567" y="9773924"/>
            <a:ext cx="11063090" cy="351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601382" indent="-601382">
              <a:spcBef>
                <a:spcPts val="10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6000">
                <a:solidFill>
                  <a:srgbClr val="FFFFFF"/>
                </a:solidFill>
              </a:defRPr>
            </a:pPr>
            <a:r>
              <a:t>http://bit.ly/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svgpath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